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3"/>
  </p:notesMasterIdLst>
  <p:sldIdLst>
    <p:sldId id="256" r:id="rId2"/>
    <p:sldId id="257" r:id="rId3"/>
    <p:sldId id="284" r:id="rId4"/>
    <p:sldId id="283" r:id="rId5"/>
    <p:sldId id="258" r:id="rId6"/>
    <p:sldId id="259" r:id="rId7"/>
    <p:sldId id="282" r:id="rId8"/>
    <p:sldId id="285" r:id="rId9"/>
    <p:sldId id="263" r:id="rId10"/>
    <p:sldId id="264" r:id="rId11"/>
    <p:sldId id="273" r:id="rId12"/>
    <p:sldId id="286" r:id="rId13"/>
    <p:sldId id="287" r:id="rId14"/>
    <p:sldId id="288" r:id="rId15"/>
    <p:sldId id="289" r:id="rId16"/>
    <p:sldId id="290" r:id="rId17"/>
    <p:sldId id="277" r:id="rId18"/>
    <p:sldId id="292" r:id="rId19"/>
    <p:sldId id="276" r:id="rId20"/>
    <p:sldId id="279" r:id="rId21"/>
    <p:sldId id="293" r:id="rId22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2A3F8A"/>
    <a:srgbClr val="E709A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51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0BB772-86A3-497D-99AA-D1E12C341E50}" type="datetimeFigureOut">
              <a:rPr lang="ru-RU" smtClean="0"/>
              <a:t>03.08.2021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6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C2EC2E-FD10-4A7E-82B8-34F21E54B07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C2EC2E-FD10-4A7E-82B8-34F21E54B071}" type="slidenum">
              <a:rPr lang="ru-RU" smtClean="0"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0DAEC89-16AD-42BA-9B61-BC3B06A0D6E4}" type="datetimeFigureOut">
              <a:rPr lang="ru-RU" smtClean="0"/>
              <a:pPr/>
              <a:t>03.08.2021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03.08.2021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03.08.2021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0DAEC89-16AD-42BA-9B61-BC3B06A0D6E4}" type="datetimeFigureOut">
              <a:rPr lang="ru-RU" smtClean="0"/>
              <a:pPr/>
              <a:t>03.08.2021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0DAEC89-16AD-42BA-9B61-BC3B06A0D6E4}" type="datetimeFigureOut">
              <a:rPr lang="ru-RU" smtClean="0"/>
              <a:pPr/>
              <a:t>03.08.2021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03.08.2021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03.08.2021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0DAEC89-16AD-42BA-9B61-BC3B06A0D6E4}" type="datetimeFigureOut">
              <a:rPr lang="ru-RU" smtClean="0"/>
              <a:pPr/>
              <a:t>03.08.2021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03.08.2021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0DAEC89-16AD-42BA-9B61-BC3B06A0D6E4}" type="datetimeFigureOut">
              <a:rPr lang="ru-RU" smtClean="0"/>
              <a:pPr/>
              <a:t>03.08.2021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0DAEC89-16AD-42BA-9B61-BC3B06A0D6E4}" type="datetimeFigureOut">
              <a:rPr lang="ru-RU" smtClean="0"/>
              <a:pPr/>
              <a:t>03.08.2021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0DAEC89-16AD-42BA-9B61-BC3B06A0D6E4}" type="datetimeFigureOut">
              <a:rPr lang="ru-RU" smtClean="0"/>
              <a:pPr/>
              <a:t>03.08.2021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jG2H_uDb_B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32" y="3429000"/>
            <a:ext cx="5072098" cy="296466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76673"/>
            <a:ext cx="7772400" cy="936104"/>
          </a:xfrm>
        </p:spPr>
        <p:txBody>
          <a:bodyPr>
            <a:noAutofit/>
          </a:bodyPr>
          <a:lstStyle/>
          <a:p>
            <a:pPr marL="182880" indent="0" algn="ctr">
              <a:lnSpc>
                <a:spcPct val="90000"/>
              </a:lnSpc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2A3F8A"/>
                </a:solidFill>
                <a:effectLst/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МБДОУ «Нижнеошминский детский сад»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2A3F8A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2A3F8A"/>
                </a:solidFill>
                <a:effectLst/>
                <a:latin typeface="Times New Roman" pitchFamily="18" charset="0"/>
                <a:cs typeface="Times New Roman" pitchFamily="18" charset="0"/>
              </a:rPr>
              <a:t> Мамадышского  муниципального района 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2A3F8A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2A3F8A"/>
                </a:solidFill>
                <a:effectLst/>
                <a:latin typeface="Times New Roman" pitchFamily="18" charset="0"/>
                <a:cs typeface="Times New Roman" pitchFamily="18" charset="0"/>
              </a:rPr>
              <a:t>Республики Татарстан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844824"/>
            <a:ext cx="763284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Презентация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Основной  образовательной программы - дошкольного образования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620688"/>
            <a:ext cx="6552728" cy="6480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Содержательный раздел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115616" y="1700808"/>
            <a:ext cx="7488832" cy="504056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  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Включает описание образовательной деятельности в соответствии с направлениями развития ребенка в пяти образовательных областях – социально-коммуникативной, познавательной, речевой, художественно-эстетической, физической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3" y="404664"/>
            <a:ext cx="7046168" cy="1584176"/>
          </a:xfrm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Основные области Программы</a:t>
            </a:r>
          </a:p>
        </p:txBody>
      </p:sp>
      <p:sp>
        <p:nvSpPr>
          <p:cNvPr id="9219" name="Rectangle 4"/>
          <p:cNvSpPr>
            <a:spLocks noChangeArrowheads="1"/>
          </p:cNvSpPr>
          <p:nvPr/>
        </p:nvSpPr>
        <p:spPr bwMode="auto">
          <a:xfrm>
            <a:off x="467544" y="1628800"/>
            <a:ext cx="3095625" cy="1368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Социально –</a:t>
            </a:r>
          </a:p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коммуникативное</a:t>
            </a:r>
          </a:p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</p:txBody>
      </p:sp>
      <p:sp>
        <p:nvSpPr>
          <p:cNvPr id="9220" name="Rectangle 5"/>
          <p:cNvSpPr>
            <a:spLocks noChangeArrowheads="1"/>
          </p:cNvSpPr>
          <p:nvPr/>
        </p:nvSpPr>
        <p:spPr bwMode="auto">
          <a:xfrm>
            <a:off x="5148064" y="1628800"/>
            <a:ext cx="3168650" cy="1368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Познавательное </a:t>
            </a:r>
          </a:p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</p:txBody>
      </p:sp>
      <p:sp>
        <p:nvSpPr>
          <p:cNvPr id="9221" name="Rectangle 6"/>
          <p:cNvSpPr>
            <a:spLocks noChangeArrowheads="1"/>
          </p:cNvSpPr>
          <p:nvPr/>
        </p:nvSpPr>
        <p:spPr bwMode="auto">
          <a:xfrm>
            <a:off x="2987824" y="3284984"/>
            <a:ext cx="3097213" cy="11525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Речевое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</p:txBody>
      </p:sp>
      <p:sp>
        <p:nvSpPr>
          <p:cNvPr id="9222" name="Rectangle 7"/>
          <p:cNvSpPr>
            <a:spLocks noChangeArrowheads="1"/>
          </p:cNvSpPr>
          <p:nvPr/>
        </p:nvSpPr>
        <p:spPr bwMode="auto">
          <a:xfrm>
            <a:off x="467544" y="4797152"/>
            <a:ext cx="3311525" cy="13668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Художественно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эстетическое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</p:txBody>
      </p:sp>
      <p:sp>
        <p:nvSpPr>
          <p:cNvPr id="9223" name="Rectangle 8"/>
          <p:cNvSpPr>
            <a:spLocks noChangeArrowheads="1"/>
          </p:cNvSpPr>
          <p:nvPr/>
        </p:nvSpPr>
        <p:spPr bwMode="auto">
          <a:xfrm>
            <a:off x="5148064" y="4797152"/>
            <a:ext cx="3419475" cy="1368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Физическое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704856" cy="6480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Социально-коммуникативное развитие</a:t>
            </a:r>
            <a:endParaRPr lang="ru-RU" sz="32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908721"/>
            <a:ext cx="7560840" cy="576064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области социально-коммуникативного развития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основными задачами образовательной деятельности являются создание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условий для: </a:t>
            </a:r>
          </a:p>
          <a:p>
            <a:pPr lvl="0">
              <a:lnSpc>
                <a:spcPct val="150000"/>
              </a:lnSpc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развития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общения ребенка со взрослыми;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развития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общения ребенка с другими детьми;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развития игровой деятельности; </a:t>
            </a:r>
          </a:p>
          <a:p>
            <a:pPr lvl="0">
              <a:lnSpc>
                <a:spcPct val="150000"/>
              </a:lnSpc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развития компетентности в виртуальном поиске.</a:t>
            </a:r>
          </a:p>
          <a:p>
            <a:pPr lvl="0">
              <a:buNone/>
            </a:pP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  <a:endParaRPr lang="ru-RU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1196752"/>
            <a:ext cx="8229600" cy="4525963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области познавательного развития ребенка основными 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задачами образовательной деятельности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являются создание условий для: 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развития любознательности, познавательной активности, познавательных способностей детей;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развития представлений в разных сферах знаний об окружающей действительности, в том числе о виртуальной среде, о возможностях и рисках Интернета. </a:t>
            </a:r>
          </a:p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Часть,  формируемая участниками образовательных отношений. Основными задачами  познавательного развития детей с учетом этнокультурного регионального составляющего  являются: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ознакомление детей с художественной литературой разных жанров; проявление интереса к произведениям татарского, русского и других народов, проживающих в РТ, устного народного творчества: сказкам, преданиям, легендам, пословицам, поговоркам, загадкам.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целостной картины мира, расширение кругозора детей, культуры познания и интеллектуальной активности  широко использовать возможности народной и музейной педагогики.</a:t>
            </a:r>
          </a:p>
          <a:p>
            <a:endParaRPr lang="ru-RU" sz="1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404664"/>
            <a:ext cx="6163087" cy="79208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Речевое развитие</a:t>
            </a:r>
            <a:endParaRPr lang="ru-RU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27584" y="1340769"/>
            <a:ext cx="7869560" cy="2736304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области речевого развития ребенка основными </a:t>
            </a:r>
            <a:r>
              <a:rPr lang="ru-RU" sz="1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задачами образовательной деятельности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является создание условий для: </a:t>
            </a:r>
          </a:p>
          <a:p>
            <a:pPr lvl="0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формирования основы речевой и языковой культуры, совершенствования разных сторон речи ребенка;</a:t>
            </a:r>
          </a:p>
          <a:p>
            <a:pPr lvl="0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приобщения детей к культуре чтения художественной литературы.</a:t>
            </a:r>
          </a:p>
          <a:p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Часть,  формируемая участниками образовательных отношений. С учетом этнокультурных и региональных особенностей реализации программы в речевом развитии детей:</a:t>
            </a:r>
          </a:p>
          <a:p>
            <a:pPr lvl="0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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обучение детей двум государственным языкам (русскому и татарскому) в равных объемах на основе использования УМК;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</a:t>
            </a:r>
            <a:endParaRPr lang="ru-RU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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практическое овладение воспитанниками нормами устной родной речи;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</a:t>
            </a:r>
            <a:endParaRPr lang="ru-RU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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ознакомление детей с художественной литературой разных жанров;</a:t>
            </a:r>
          </a:p>
          <a:p>
            <a:pPr lvl="0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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проявление интереса к произведениям татарского, русского и других народов, проживающих в РТ, устного народного творчества: сказкам, преданиям, легендам, пословицам, поговоркам, загадкам.</a:t>
            </a: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3" y="260648"/>
            <a:ext cx="7488832" cy="13109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Художественно-эстетическое </a:t>
            </a:r>
            <a: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развитие </a:t>
            </a:r>
            <a:b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3568" y="836713"/>
            <a:ext cx="7704856" cy="2304256"/>
          </a:xfrm>
        </p:spPr>
        <p:txBody>
          <a:bodyPr>
            <a:noAutofit/>
          </a:bodyPr>
          <a:lstStyle/>
          <a:p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области художественно-эстетического развития ребенка основными 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задачами образовательной деятельности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являются создание условий для: 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воспитание нравственно-патриотических чувств посредством знакомства детей с произведениями татарских, русских и других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народов;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Развития у детей эстетического отношения к окружающему миру;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Приобщения к изобразительным видам деятельности;</a:t>
            </a:r>
          </a:p>
          <a:p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Приобщеня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 музыкальной культуре, художественной литературе, фольклора;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Приобщения к театрализованной деятельности.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560839" cy="720080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Физическое </a:t>
            </a:r>
            <a:r>
              <a:rPr lang="ru-RU" sz="4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развитие</a:t>
            </a:r>
            <a:endParaRPr lang="ru-RU" sz="40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3568" y="731520"/>
            <a:ext cx="7920880" cy="2409448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ru-RU" sz="17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17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области физического развития ребенка основными </a:t>
            </a:r>
            <a:r>
              <a:rPr lang="ru-RU" sz="17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задачами образовательной деятельности</a:t>
            </a: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являются создание условий для: </a:t>
            </a:r>
          </a:p>
          <a:p>
            <a:pPr lvl="0">
              <a:lnSpc>
                <a:spcPct val="150000"/>
              </a:lnSpc>
            </a:pP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крепления здоровья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детей, становления ценностей здорового образа жизни;</a:t>
            </a:r>
          </a:p>
          <a:p>
            <a:pPr lvl="0">
              <a:lnSpc>
                <a:spcPct val="150000"/>
              </a:lnSpc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Развития различных  видов деятельности активности;</a:t>
            </a:r>
          </a:p>
          <a:p>
            <a:pPr lvl="0">
              <a:lnSpc>
                <a:spcPct val="150000"/>
              </a:lnSpc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Формирования навыков безопасного поведения;</a:t>
            </a:r>
          </a:p>
          <a:p>
            <a:pPr lvl="0">
              <a:lnSpc>
                <a:spcPct val="150000"/>
              </a:lnSpc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Развития представлений о своем теле и своих физических возможностях;</a:t>
            </a:r>
          </a:p>
          <a:p>
            <a:pPr lvl="0">
              <a:lnSpc>
                <a:spcPct val="150000"/>
              </a:lnSpc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Приобретения двигательного опыта и совершенствования двигательной активности;</a:t>
            </a:r>
          </a:p>
          <a:p>
            <a:pPr lvl="0">
              <a:lnSpc>
                <a:spcPct val="150000"/>
              </a:lnSpc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Формирования начальных представлений о некоторых видах спорта, овладения подвижными играми с правилами.</a:t>
            </a:r>
          </a:p>
          <a:p>
            <a:pPr lvl="0">
              <a:lnSpc>
                <a:spcPct val="150000"/>
              </a:lnSpc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Текст 5"/>
          <p:cNvSpPr>
            <a:spLocks noGrp="1"/>
          </p:cNvSpPr>
          <p:nvPr>
            <p:ph type="body" sz="half" idx="2"/>
          </p:nvPr>
        </p:nvSpPr>
        <p:spPr>
          <a:xfrm>
            <a:off x="357188" y="500063"/>
            <a:ext cx="8175252" cy="5786437"/>
          </a:xfrm>
          <a:solidFill>
            <a:schemeClr val="bg1"/>
          </a:soli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Каждая область включает разные виды детской деятельности:</a:t>
            </a:r>
          </a:p>
          <a:p>
            <a:pPr algn="ctr" eaLnBrk="1" hangingPunct="1"/>
            <a:endParaRPr lang="ru-RU" sz="1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None/>
            </a:pPr>
            <a:r>
              <a:rPr lang="ru-RU" sz="2400" b="1" dirty="0" smtClean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* игровая</a:t>
            </a:r>
          </a:p>
          <a:p>
            <a:pPr marL="0" indent="0" eaLnBrk="1" hangingPunct="1">
              <a:buNone/>
            </a:pPr>
            <a:r>
              <a:rPr lang="ru-RU" sz="2400" b="1" dirty="0" smtClean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* коммуникативная</a:t>
            </a:r>
          </a:p>
          <a:p>
            <a:pPr marL="0" indent="0" eaLnBrk="1" hangingPunct="1">
              <a:buNone/>
            </a:pPr>
            <a:r>
              <a:rPr lang="ru-RU" sz="2400" b="1" dirty="0" smtClean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* познавательно-исследовательская</a:t>
            </a:r>
          </a:p>
          <a:p>
            <a:pPr marL="0" indent="0" eaLnBrk="1" hangingPunct="1">
              <a:buNone/>
            </a:pPr>
            <a:r>
              <a:rPr lang="ru-RU" sz="2400" b="1" dirty="0" smtClean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* восприятие художественной литературы и фольклора</a:t>
            </a:r>
          </a:p>
          <a:p>
            <a:pPr marL="0" indent="0" eaLnBrk="1" hangingPunct="1">
              <a:buNone/>
            </a:pPr>
            <a:r>
              <a:rPr lang="ru-RU" sz="2400" b="1" dirty="0" smtClean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* самообслуживание и элементарный бытовой труд</a:t>
            </a:r>
          </a:p>
          <a:p>
            <a:pPr marL="0" indent="0" eaLnBrk="1" hangingPunct="1">
              <a:buNone/>
            </a:pPr>
            <a:r>
              <a:rPr lang="ru-RU" sz="2400" b="1" dirty="0" smtClean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* конструирование из разных материалов</a:t>
            </a:r>
          </a:p>
          <a:p>
            <a:pPr marL="0" indent="0" eaLnBrk="1" hangingPunct="1">
              <a:buNone/>
            </a:pPr>
            <a:r>
              <a:rPr lang="ru-RU" sz="2400" b="1" dirty="0" smtClean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* изобразительная</a:t>
            </a:r>
          </a:p>
          <a:p>
            <a:pPr marL="0" indent="0" eaLnBrk="1" hangingPunct="1">
              <a:buNone/>
            </a:pPr>
            <a:r>
              <a:rPr lang="ru-RU" sz="2400" b="1" dirty="0" smtClean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* музыкальная</a:t>
            </a:r>
          </a:p>
          <a:p>
            <a:pPr marL="0" indent="0" eaLnBrk="1" hangingPunct="1">
              <a:buNone/>
            </a:pPr>
            <a:r>
              <a:rPr lang="ru-RU" sz="2400" b="1" dirty="0" smtClean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* двигательная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8147248" cy="5976664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взаимодействия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педагогического коллектива ДОУ с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семьей</a:t>
            </a:r>
          </a:p>
          <a:p>
            <a:r>
              <a:rPr lang="ru-RU" sz="2800" b="1" dirty="0" smtClean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Установления доверительных, партнерских отношений с каждой семьей;</a:t>
            </a:r>
          </a:p>
          <a:p>
            <a:r>
              <a:rPr lang="ru-RU" sz="2800" b="1" dirty="0" smtClean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Создание условий для участия родителей в жизни ребенка в детском саду;</a:t>
            </a:r>
          </a:p>
          <a:p>
            <a:r>
              <a:rPr lang="ru-RU" sz="2800" b="1" dirty="0" smtClean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Оказания </a:t>
            </a:r>
            <a:r>
              <a:rPr lang="ru-RU" sz="2800" b="1" dirty="0" err="1" smtClean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психолого</a:t>
            </a:r>
            <a:r>
              <a:rPr lang="ru-RU" sz="2800" b="1" dirty="0" smtClean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- педагогической  поддержки родителям в воспитании ребенка и повышении  компетентности в вопросах развития и воспитания, охраны и укрепления здоровья детей;</a:t>
            </a:r>
          </a:p>
          <a:p>
            <a:r>
              <a:rPr lang="ru-RU" sz="2800" b="1" dirty="0" smtClean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Непрерывное повышение компетентности педагогов в вопросах взаимодействия с семьями воспитанников.</a:t>
            </a:r>
            <a:endParaRPr lang="ru-RU" sz="2800" b="1" dirty="0" smtClean="0">
              <a:solidFill>
                <a:srgbClr val="2A3F8A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2A3F8A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04664"/>
            <a:ext cx="7200799" cy="93610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Организационный  раздел</a:t>
            </a:r>
            <a:endParaRPr lang="ru-RU" sz="40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196752"/>
            <a:ext cx="80648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solidFill>
                <a:srgbClr val="2A3F8A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rgbClr val="2A3F8A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rgbClr val="2A3F8A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Описывает </a:t>
            </a:r>
            <a:r>
              <a:rPr lang="ru-RU" sz="2400" b="1" dirty="0" smtClean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систему условий реализации образовательной деятельности, необходимых для достижения целей Программы, планируемых результатов ее освоения в виде целевых ориентиров, а также особенности организации образовательной деятельности</a:t>
            </a:r>
            <a:endParaRPr lang="ru-RU" sz="2400" b="1" dirty="0">
              <a:solidFill>
                <a:srgbClr val="2A3F8A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476672"/>
            <a:ext cx="8496944" cy="604867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Основная  образовательная программа 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 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МБДОУ «Нижнеошминский детский сад»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разработана в соответствии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Федеральным государственным образовательным стандартом дошкольного образования </a:t>
            </a: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Приказ № 1155 от 17 октября 2013 года) </a:t>
            </a:r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на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основе образовательной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>
              <a:buNone/>
            </a:pP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«От рождения до школы» </a:t>
            </a: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Н.Е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Вераксы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Т.С.Комаровой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А.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Васильевой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(Обязательная часть)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C:\Users\WS\Desktop\10165299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3357562"/>
            <a:ext cx="2736304" cy="33033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214313"/>
            <a:ext cx="8243887" cy="622399"/>
          </a:xfrm>
        </p:spPr>
        <p:txBody>
          <a:bodyPr>
            <a:normAutofit fontScale="90000"/>
          </a:bodyPr>
          <a:lstStyle/>
          <a:p>
            <a:pPr marL="0" indent="0" algn="l" eaLnBrk="1" hangingPunct="1">
              <a:buNone/>
            </a:pPr>
            <a: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Нормативно- правовая база Программы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51520" y="836712"/>
            <a:ext cx="8640960" cy="5184576"/>
          </a:xfrm>
        </p:spPr>
        <p:txBody>
          <a:bodyPr>
            <a:no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Федеральный закон «Об образовании в Российской Федерации» № 273 -ФЗ от 29.12.2012;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 2. 4.3648-20 «Санитарно –эпидемиологические требования к организациям воспитания и обучения, отдыха и оздоровления детей и молодежи», утвержденными постановление главного санитарного врача от  28.09.20 № 28, </a:t>
            </a:r>
            <a:r>
              <a:rPr lang="ru-RU" sz="17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1.2.3685 ­21»; </a:t>
            </a:r>
            <a:endParaRPr lang="ru-RU" sz="17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17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России от 17.10.2013 №1155 «Об утверждении федерального государственного образовательного стандарта дошкольного образования</a:t>
            </a: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( зарегистрирован Минюстом России 14 ноября 2013 года, регистрационный № 30384);</a:t>
            </a:r>
            <a:endParaRPr lang="ru-RU" sz="17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 РТ от 22.07.2013 года № 68-ЗРТ « Об образовании»;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 РТ от 08.07.1992 года № 1560- </a:t>
            </a:r>
            <a:r>
              <a:rPr lang="en-US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XII</a:t>
            </a: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 О языках народов РТ»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Устав </a:t>
            </a: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«Нижнеошминский детский сад» </a:t>
            </a:r>
            <a:endParaRPr lang="ru-RU" sz="17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Локальные нормативные  акты </a:t>
            </a:r>
            <a:r>
              <a:rPr lang="ru-RU" sz="17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«Нижнеошминский детский сад»</a:t>
            </a:r>
            <a:endParaRPr lang="ru-RU" sz="17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eaLnBrk="1" hangingPunct="1">
              <a:buFont typeface="+mj-lt"/>
              <a:buAutoNum type="arabicPeriod"/>
            </a:pPr>
            <a:endParaRPr lang="ru-RU" sz="17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5537" y="476672"/>
            <a:ext cx="8568952" cy="5544616"/>
          </a:xfrm>
        </p:spPr>
        <p:txBody>
          <a:bodyPr/>
          <a:lstStyle/>
          <a:p>
            <a:pPr marL="182880" indent="0">
              <a:buNone/>
            </a:pPr>
            <a:r>
              <a:rPr lang="ru-RU" sz="480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       Наши контакты </a:t>
            </a:r>
            <a:br>
              <a:rPr lang="ru-RU" sz="480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Телефон</a:t>
            </a:r>
            <a:r>
              <a:rPr lang="ru-RU" sz="480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4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8(85563) 2 – 34 – 62</a:t>
            </a:r>
            <a:br>
              <a:rPr lang="ru-RU" sz="4800" dirty="0" smtClean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480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Email</a:t>
            </a:r>
            <a:r>
              <a:rPr lang="tt-RU" sz="480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480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k-lyaysan@mail.ru</a:t>
            </a:r>
            <a:r>
              <a:rPr lang="en-US" sz="4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Наш сайт:</a:t>
            </a:r>
            <a:r>
              <a:rPr lang="en-US" sz="4800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800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4800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https://edu.tatar.ru/mamadysh/n-oshma/dou</a:t>
            </a:r>
            <a:endParaRPr lang="ru-RU" sz="4800" dirty="0">
              <a:ln w="1905"/>
              <a:solidFill>
                <a:schemeClr val="accent4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468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363272" cy="122413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Часть, формируемая участниками образовательных отношений программы разработана на основе следующих программ и методических пособий:</a:t>
            </a:r>
            <a:br>
              <a:rPr lang="ru-RU" sz="24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628800"/>
            <a:ext cx="8352928" cy="388843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Обучение детей татарской национальности родному языку УМК для детей 5-6, 6-7 лет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телд</a:t>
            </a:r>
            <a:r>
              <a:rPr lang="tt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</a:t>
            </a:r>
            <a:r>
              <a:rPr lang="tt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йл</a:t>
            </a:r>
            <a:r>
              <a:rPr lang="tt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tt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без»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(Говорим на родном языке)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Зарипова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З.М.,Вазиева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Л.Н.</a:t>
            </a: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Обучение детей татарской национальности родному языку УМК для детей 2-3, 3-4, 4-5 лет 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телд</a:t>
            </a:r>
            <a:r>
              <a:rPr lang="tt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</a:t>
            </a:r>
            <a:r>
              <a:rPr lang="tt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йл</a:t>
            </a:r>
            <a:r>
              <a:rPr lang="tt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tt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без»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(Говорим на родном языке)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Хазратова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Ф.В.,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Шарафутдинова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З.Г., Хабибуллина И. З.</a:t>
            </a: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Обучение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татароязычных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детей русскому языку в детском саду « Изучаем русский язык»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Гаффарова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С.М., </a:t>
            </a:r>
          </a:p>
          <a:p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476672"/>
            <a:ext cx="8280920" cy="5760639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1E17A9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5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части,  формируемой участниками образовательных отношений, представлен   материал по УМК и ЭРС, которые расширяют и углубляют основное образовательное содержание и позволяют удовлетворить разнообразные образовательные  потребности современной  семьи и избирательные интересы дошкольников, реализовать развивающий потенциал регионального компонента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7" y="188640"/>
            <a:ext cx="7190184" cy="10801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Программы: </a:t>
            </a:r>
            <a:endParaRPr lang="ru-RU" sz="48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1340768"/>
            <a:ext cx="8105554" cy="266429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Является проектирование социальных ситуаций развития ребенка и развивающей предметно-пространственной среды, обеспечивающих позитивную социализацию, мотивацию и поддержку индивидуальности детей через общение, игру, познавательно- исследовательскую деятельность и другие формы активности .</a:t>
            </a:r>
            <a:endParaRPr lang="ru-RU" sz="3200" b="1" dirty="0">
              <a:solidFill>
                <a:srgbClr val="2A3F8A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619" y="260648"/>
            <a:ext cx="8101829" cy="216024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476672"/>
            <a:ext cx="8712968" cy="590465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>
              <a:buNone/>
            </a:pPr>
            <a:r>
              <a:rPr lang="ru-RU" sz="19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1.Охрана и укрепление физического и психического здоровья детей, в том числе их эмоционального благополучия.</a:t>
            </a:r>
          </a:p>
          <a:p>
            <a:pPr>
              <a:buNone/>
            </a:pPr>
            <a:r>
              <a:rPr lang="ru-RU" sz="19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2.Обеспечение равных возможностей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особенностей (в том числе ограниченных возможностей здоровья).</a:t>
            </a:r>
          </a:p>
          <a:p>
            <a:pPr>
              <a:buNone/>
            </a:pPr>
            <a:r>
              <a:rPr lang="ru-RU" sz="19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3.Обеспечение преемственности целей, задач и содержания основных образовательных программ дошкольного и начального общего образования.</a:t>
            </a:r>
          </a:p>
          <a:p>
            <a:pPr>
              <a:buNone/>
            </a:pPr>
            <a:r>
              <a:rPr lang="ru-RU" sz="19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4.Создание благоприятных условий развития детей в соответствии с их возрастными и индивидуальными особенностями и склонностями развития способностей и творческого потенциала каждого ребёнка как субъекта отношений с самим собой, другими детьми, взрослыми и миром.</a:t>
            </a:r>
          </a:p>
          <a:p>
            <a:pPr>
              <a:buNone/>
            </a:pPr>
            <a:r>
              <a:rPr lang="ru-RU" sz="19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5.Объединение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</a:t>
            </a:r>
            <a:r>
              <a:rPr lang="ru-RU" sz="19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9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619" y="260648"/>
            <a:ext cx="8229600" cy="288032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476672"/>
            <a:ext cx="8496944" cy="5904656"/>
          </a:xfrm>
        </p:spPr>
        <p:txBody>
          <a:bodyPr>
            <a:noAutofit/>
          </a:bodyPr>
          <a:lstStyle/>
          <a:p>
            <a:endParaRPr lang="ru-RU" sz="1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6. Формирование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общей культуры личности воспитанников, развитие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деятельности.</a:t>
            </a:r>
          </a:p>
          <a:p>
            <a:pPr>
              <a:buNone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Обеспечение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вариативности и разнообразия содержания образовательных программ и организационных форм уровня дошкольного образования, возможности формирования образовательных программ различной направленности с учётом образовательных потребностей и способностей воспитанников.</a:t>
            </a:r>
          </a:p>
          <a:p>
            <a:pPr>
              <a:buNone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Формирование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социокультурной среды, соответствующей возрастным, индивидуальным, психологическим  и физиологическим особенностям детей.</a:t>
            </a:r>
          </a:p>
          <a:p>
            <a:pPr>
              <a:buNone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Обеспечение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психолого-педагогической поддержки семьи и повышения компетентности родителей в вопросах развития и образования, охраны и укрепления здоровья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детей.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10. Обеспечение преемственности  целей, задач и содержания дошкольного общего и начального общего образования 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В соответствии с ФГОС ДО </a:t>
            </a:r>
            <a:br>
              <a:rPr lang="ru-RU" sz="3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структура Программы включает </a:t>
            </a:r>
            <a:br>
              <a:rPr lang="ru-RU" sz="3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следующие структурные элементы:</a:t>
            </a:r>
            <a:r>
              <a:rPr lang="ru-RU" sz="3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/>
            </a:r>
            <a:br>
              <a:rPr lang="ru-RU" sz="3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</a:br>
            <a:endParaRPr lang="ru-RU" sz="36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1560" y="2204864"/>
            <a:ext cx="8229600" cy="316835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tt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I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Целевой раздел</a:t>
            </a:r>
            <a:endParaRPr lang="tt-RU" sz="4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tt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II. Содержательный раздел</a:t>
            </a:r>
          </a:p>
          <a:p>
            <a:pPr algn="ctr">
              <a:buNone/>
            </a:pPr>
            <a:r>
              <a:rPr lang="tt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III. Организационный раздел</a:t>
            </a:r>
            <a:endParaRPr lang="ru-RU" sz="4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Целевой раздел</a:t>
            </a:r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2332037"/>
            <a:ext cx="8136904" cy="332921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Определяет цели и задачи, принципы и подходы к формированию Программы, планируемые результаты ее освоения в виде целевых ориентиров. 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949</TotalTime>
  <Words>1305</Words>
  <Application>Microsoft Office PowerPoint</Application>
  <PresentationFormat>Экран (4:3)</PresentationFormat>
  <Paragraphs>128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Эркер</vt:lpstr>
      <vt:lpstr>Муниципальное бюджетное дошкольное образовательное учреждение МБДОУ «Нижнеошминский детский сад»  Мамадышского  муниципального района  Республики Татарстан</vt:lpstr>
      <vt:lpstr>Слайд 2</vt:lpstr>
      <vt:lpstr>Часть, формируемая участниками образовательных отношений программы разработана на основе следующих программ и методических пособий: </vt:lpstr>
      <vt:lpstr>Слайд 4</vt:lpstr>
      <vt:lpstr>Цель Программы: </vt:lpstr>
      <vt:lpstr> </vt:lpstr>
      <vt:lpstr> </vt:lpstr>
      <vt:lpstr>В соответствии с ФГОС ДО  структура Программы включает  следующие структурные элементы: </vt:lpstr>
      <vt:lpstr>Целевой раздел </vt:lpstr>
      <vt:lpstr>Содержательный раздел </vt:lpstr>
      <vt:lpstr>Основные области Программы</vt:lpstr>
      <vt:lpstr>Социально-коммуникативное развитие</vt:lpstr>
      <vt:lpstr>Познавательное развитие</vt:lpstr>
      <vt:lpstr>Речевое развитие</vt:lpstr>
      <vt:lpstr>                Художественно-эстетическое развитие  </vt:lpstr>
      <vt:lpstr>Физическое развитие</vt:lpstr>
      <vt:lpstr>Слайд 17</vt:lpstr>
      <vt:lpstr>Слайд 18</vt:lpstr>
      <vt:lpstr>Организационный  раздел</vt:lpstr>
      <vt:lpstr>Нормативно- правовая база Программы </vt:lpstr>
      <vt:lpstr>           Наши контакты  Телефон:  8(85563) 2 – 34 – 62 Email: k-lyaysan@mail.ru Наш сайт: https://edu.tatar.ru/mamadysh/n-oshma/dou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«ДЕТСКИЙ САД  КОМБИНИРОВАННОГО ВИДА №36 «ЗОЛОТОЙ КЛЮЧИК»</dc:title>
  <dc:creator>Пользователь</dc:creator>
  <cp:lastModifiedBy>User</cp:lastModifiedBy>
  <cp:revision>77</cp:revision>
  <cp:lastPrinted>2020-04-01T05:56:52Z</cp:lastPrinted>
  <dcterms:created xsi:type="dcterms:W3CDTF">2016-10-20T17:07:30Z</dcterms:created>
  <dcterms:modified xsi:type="dcterms:W3CDTF">2021-08-03T17:06:31Z</dcterms:modified>
</cp:coreProperties>
</file>